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51BECE5-8B84-4DCD-9DA1-E4C2C8033024}" type="datetimeFigureOut">
              <a:rPr lang="uk-UA" smtClean="0"/>
              <a:t>22.12.2025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7E29D-B606-4D39-9FB7-71149A195C3C}" type="slidenum">
              <a:rPr lang="uk-UA" smtClean="0"/>
              <a:t>‹№›</a:t>
            </a:fld>
            <a:endParaRPr lang="uk-U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914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ECE5-8B84-4DCD-9DA1-E4C2C8033024}" type="datetimeFigureOut">
              <a:rPr lang="uk-UA" smtClean="0"/>
              <a:t>22.12.2025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7E29D-B606-4D39-9FB7-71149A195C3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647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ECE5-8B84-4DCD-9DA1-E4C2C8033024}" type="datetimeFigureOut">
              <a:rPr lang="uk-UA" smtClean="0"/>
              <a:t>22.12.2025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7E29D-B606-4D39-9FB7-71149A195C3C}" type="slidenum">
              <a:rPr lang="uk-UA" smtClean="0"/>
              <a:t>‹№›</a:t>
            </a:fld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567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ECE5-8B84-4DCD-9DA1-E4C2C8033024}" type="datetimeFigureOut">
              <a:rPr lang="uk-UA" smtClean="0"/>
              <a:t>22.12.2025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7E29D-B606-4D39-9FB7-71149A195C3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8598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ECE5-8B84-4DCD-9DA1-E4C2C8033024}" type="datetimeFigureOut">
              <a:rPr lang="uk-UA" smtClean="0"/>
              <a:t>22.12.2025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7E29D-B606-4D39-9FB7-71149A195C3C}" type="slidenum">
              <a:rPr lang="uk-UA" smtClean="0"/>
              <a:t>‹№›</a:t>
            </a:fld>
            <a:endParaRPr lang="uk-U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419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ECE5-8B84-4DCD-9DA1-E4C2C8033024}" type="datetimeFigureOut">
              <a:rPr lang="uk-UA" smtClean="0"/>
              <a:t>22.12.2025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7E29D-B606-4D39-9FB7-71149A195C3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687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ECE5-8B84-4DCD-9DA1-E4C2C8033024}" type="datetimeFigureOut">
              <a:rPr lang="uk-UA" smtClean="0"/>
              <a:t>22.12.2025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7E29D-B606-4D39-9FB7-71149A195C3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7417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ECE5-8B84-4DCD-9DA1-E4C2C8033024}" type="datetimeFigureOut">
              <a:rPr lang="uk-UA" smtClean="0"/>
              <a:t>22.12.2025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7E29D-B606-4D39-9FB7-71149A195C3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4611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ECE5-8B84-4DCD-9DA1-E4C2C8033024}" type="datetimeFigureOut">
              <a:rPr lang="uk-UA" smtClean="0"/>
              <a:t>22.12.2025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7E29D-B606-4D39-9FB7-71149A195C3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765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ECE5-8B84-4DCD-9DA1-E4C2C8033024}" type="datetimeFigureOut">
              <a:rPr lang="uk-UA" smtClean="0"/>
              <a:t>22.12.2025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7E29D-B606-4D39-9FB7-71149A195C3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9248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ECE5-8B84-4DCD-9DA1-E4C2C8033024}" type="datetimeFigureOut">
              <a:rPr lang="uk-UA" smtClean="0"/>
              <a:t>22.12.2025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7E29D-B606-4D39-9FB7-71149A195C3C}" type="slidenum">
              <a:rPr lang="uk-UA" smtClean="0"/>
              <a:t>‹№›</a:t>
            </a:fld>
            <a:endParaRPr lang="uk-U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1126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1BECE5-8B84-4DCD-9DA1-E4C2C8033024}" type="datetimeFigureOut">
              <a:rPr lang="uk-UA" smtClean="0"/>
              <a:t>22.12.2025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9F7E29D-B606-4D39-9FB7-71149A195C3C}" type="slidenum">
              <a:rPr lang="uk-UA" smtClean="0"/>
              <a:t>‹№›</a:t>
            </a:fld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13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zakon.rada.gov.ua/laws/show/463-20?find=1&amp;text=%D1%81%D0%B5%D1%80%D1%82%D0%B8%D1%84%D1%96%D0%BA%D0%B0%D1%86%D1%96%D1%8F#w1_4" TargetMode="External"/><Relationship Id="rId2" Type="http://schemas.openxmlformats.org/officeDocument/2006/relationships/hyperlink" Target="https://zakon.rada.gov.ua/laws/show/463-20?find=1&amp;text=%D1%81%D0%B5%D1%80%D1%82%D0%B8%D1%84%D1%96%D0%BA%D0%B0%D1%86%D1%96%D1%8F#w1_3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11353800" cy="1463040"/>
          </a:xfrm>
        </p:spPr>
        <p:txBody>
          <a:bodyPr/>
          <a:lstStyle/>
          <a:p>
            <a:r>
              <a:rPr lang="uk-UA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СЕРТИФІКАЦІЯ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 flipV="1">
            <a:off x="8868792" y="6423175"/>
            <a:ext cx="2942208" cy="45719"/>
          </a:xfrm>
        </p:spPr>
        <p:txBody>
          <a:bodyPr>
            <a:normAutofit fontScale="25000" lnSpcReduction="20000"/>
          </a:bodyPr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8463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сертифікація</a:t>
            </a:r>
            <a:endParaRPr lang="uk-UA" sz="2400" b="1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Згідно статті 51 Закону України «Про освіту»</a:t>
            </a:r>
            <a:endParaRPr lang="uk-UA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endParaRPr lang="uk-UA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uk-UA" sz="18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uk-UA" sz="1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Сертифікація </a:t>
            </a:r>
            <a:r>
              <a:rPr lang="uk-UA" sz="1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педагогічних працівників - це зовнішнє оцінювання професійних </a:t>
            </a:r>
            <a:r>
              <a:rPr lang="uk-UA" sz="1800" dirty="0" err="1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компетентностей</a:t>
            </a:r>
            <a:r>
              <a:rPr lang="uk-UA" sz="1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педагогічного працівника (у тому числі з педагогіки та психології, практичних вмінь застосування сучасних методів і технологій навчання), що здійснюється шляхом незалежного тестування, </a:t>
            </a:r>
            <a:r>
              <a:rPr lang="uk-UA" sz="1800" dirty="0" err="1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самооцінювання</a:t>
            </a:r>
            <a:r>
              <a:rPr lang="uk-UA" sz="1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та вивчення практичного досвіду роботи.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uk-UA" sz="1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Сертифікація </a:t>
            </a:r>
            <a:r>
              <a:rPr lang="uk-UA" sz="1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педагогічного працівника відбувається на добровільних засадах виключно за його ініціативою.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136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сертифікація</a:t>
            </a:r>
            <a:endParaRPr lang="uk-UA" sz="24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uk-UA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Згідно статті 49 Закону України «Про повну загальну середню освіту»</a:t>
            </a:r>
            <a:endParaRPr lang="uk-UA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endParaRPr lang="uk-UA" dirty="0">
              <a:solidFill>
                <a:schemeClr val="accent2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uk-UA" sz="2100" u="sng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  <a:hlinkClick r:id="rId2"/>
              </a:rPr>
              <a:t> Сертифікація</a:t>
            </a:r>
            <a:r>
              <a:rPr lang="uk-UA" sz="21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 здійснюється з метою виявлення та заохочення педагогічних працівників з високим рівнем педагогічної майстерності, які володіють методиками </a:t>
            </a:r>
            <a:r>
              <a:rPr lang="uk-UA" sz="2100" dirty="0" err="1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компетентнісного</a:t>
            </a:r>
            <a:r>
              <a:rPr lang="uk-UA" sz="21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навчання і новими освітніми технологіями та сприяють їх поширенню</a:t>
            </a:r>
            <a:r>
              <a:rPr lang="uk-UA" sz="21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100" u="sng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  <a:hlinkClick r:id="rId3"/>
              </a:rPr>
              <a:t> Сертифікація</a:t>
            </a:r>
            <a:r>
              <a:rPr lang="uk-UA" sz="21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 передбачає:</a:t>
            </a:r>
          </a:p>
          <a:p>
            <a:pPr lvl="1" algn="just"/>
            <a:r>
              <a:rPr lang="uk-UA" sz="19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експертне оцінювання професійних </a:t>
            </a:r>
            <a:r>
              <a:rPr lang="uk-UA" sz="1900" dirty="0" err="1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компетентностей</a:t>
            </a:r>
            <a:r>
              <a:rPr lang="uk-UA" sz="19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учасників сертифікації шляхом вивчення практичного досвіду їхньої роботи;</a:t>
            </a:r>
          </a:p>
          <a:p>
            <a:pPr lvl="1" algn="just"/>
            <a:r>
              <a:rPr lang="uk-UA" sz="1900" dirty="0" err="1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самооцінювання</a:t>
            </a:r>
            <a:r>
              <a:rPr lang="uk-UA" sz="19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учасником сертифікації власної педагогічної майстерності;</a:t>
            </a:r>
          </a:p>
          <a:p>
            <a:pPr lvl="1" algn="just"/>
            <a:r>
              <a:rPr lang="uk-UA" sz="19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оцінювання фахових знань та умінь учасників сертифікації шляхом їх незалежного тестування.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uk-UA" sz="1800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9884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доплата</a:t>
            </a:r>
            <a:endParaRPr lang="uk-UA" sz="2400" b="1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28016" lvl="1" indent="0" algn="just">
              <a:buNone/>
            </a:pPr>
            <a:r>
              <a:rPr lang="uk-UA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Згідно постанови КМУ «Про встановлення доплати педагогічним працівникам за успішне проходження сертифікації</a:t>
            </a:r>
            <a:r>
              <a:rPr lang="uk-UA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»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uk-UA" sz="1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педагогічним </a:t>
            </a:r>
            <a:r>
              <a:rPr lang="uk-UA" sz="1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працівникам, які </a:t>
            </a:r>
            <a:r>
              <a:rPr lang="uk-UA" sz="1800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успішно пройшли сертифікацію</a:t>
            </a:r>
            <a:r>
              <a:rPr lang="uk-UA" sz="1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, встановлюється щомісячна доплата в розмірі </a:t>
            </a:r>
            <a:r>
              <a:rPr lang="uk-UA" sz="1800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20 відсотків </a:t>
            </a:r>
            <a:r>
              <a:rPr lang="uk-UA" sz="1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посадового окладу (ставки заробітної плати) </a:t>
            </a:r>
            <a:r>
              <a:rPr lang="uk-UA" sz="1800" dirty="0" err="1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пропорційно</a:t>
            </a:r>
            <a:r>
              <a:rPr lang="uk-UA" sz="1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до обсягу педагогічного навантаження, що виконується працівником на цій посаді;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uk-UA" sz="1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доплата </a:t>
            </a:r>
            <a:r>
              <a:rPr lang="uk-UA" sz="1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за успішне проходження сертифікації здійснюється протягом строку дії </a:t>
            </a:r>
            <a:r>
              <a:rPr lang="uk-UA" sz="1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сертифіката.</a:t>
            </a:r>
            <a:endParaRPr lang="uk-UA" sz="1800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5401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Категорії педагогічних працівників</a:t>
            </a:r>
            <a:endParaRPr lang="uk-UA" sz="2400" b="1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Відповідно до наказу МОН «Про деякі питання проведення сертифікації педагогічних працівників у 2026 році» №1414 від 28.10.2025 у 2026 році 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здійснюється сертифікація </a:t>
            </a:r>
            <a:r>
              <a:rPr lang="uk-UA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таких категорій педагогічних працівників закладів загальної середньої освіти:</a:t>
            </a:r>
          </a:p>
          <a:p>
            <a:endParaRPr lang="uk-UA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>
              <a:buFont typeface="Courier New" panose="02070309020205020404" pitchFamily="49" charset="0"/>
              <a:buChar char="o"/>
            </a:pPr>
            <a:r>
              <a:rPr lang="uk-UA" dirty="0" smtClean="0"/>
              <a:t> </a:t>
            </a:r>
            <a:r>
              <a:rPr lang="uk-UA" sz="1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учителів </a:t>
            </a:r>
            <a:r>
              <a:rPr lang="uk-UA" sz="1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початкових класів;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uk-UA" sz="1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учителів </a:t>
            </a:r>
            <a:r>
              <a:rPr lang="uk-UA" sz="1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математики;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uk-UA" sz="1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учителів </a:t>
            </a:r>
            <a:r>
              <a:rPr lang="uk-UA" sz="1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української мови та літератури;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uk-UA" sz="1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учителів </a:t>
            </a:r>
            <a:r>
              <a:rPr lang="uk-UA" sz="1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навчальних предметів громадянської та історичної освітньої галузі та/або освітньої галузі «Суспільствознавство»;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uk-UA" sz="1800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учителів </a:t>
            </a:r>
            <a:r>
              <a:rPr lang="uk-UA" sz="18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іноземної мови (англійська мова).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5251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Реєстрація для участі в сертифікації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Реєстрація для участі в сертифікації здійснюється у два етапи:</a:t>
            </a:r>
          </a:p>
          <a:p>
            <a:endParaRPr lang="uk-UA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uk-UA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09-16 січня 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- основний етап у межах регіональних реєстраційних квот;</a:t>
            </a:r>
          </a:p>
          <a:p>
            <a:pPr algn="just"/>
            <a:r>
              <a:rPr lang="uk-UA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17-19 січня 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– додатковий етап у межах граничної кількості учасників сертифікації, без застосування регіональних реєстраційних квот.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884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Регіональні реєстраційні квоти</a:t>
            </a:r>
            <a:endParaRPr lang="uk-UA" sz="2400" b="1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962083"/>
              </p:ext>
            </p:extLst>
          </p:nvPr>
        </p:nvGraphicFramePr>
        <p:xfrm>
          <a:off x="798989" y="2166151"/>
          <a:ext cx="10706470" cy="42118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2232">
                  <a:extLst>
                    <a:ext uri="{9D8B030D-6E8A-4147-A177-3AD203B41FA5}">
                      <a16:colId xmlns:a16="http://schemas.microsoft.com/office/drawing/2014/main" val="104500561"/>
                    </a:ext>
                  </a:extLst>
                </a:gridCol>
                <a:gridCol w="2377046">
                  <a:extLst>
                    <a:ext uri="{9D8B030D-6E8A-4147-A177-3AD203B41FA5}">
                      <a16:colId xmlns:a16="http://schemas.microsoft.com/office/drawing/2014/main" val="2865766624"/>
                    </a:ext>
                  </a:extLst>
                </a:gridCol>
                <a:gridCol w="1459076">
                  <a:extLst>
                    <a:ext uri="{9D8B030D-6E8A-4147-A177-3AD203B41FA5}">
                      <a16:colId xmlns:a16="http://schemas.microsoft.com/office/drawing/2014/main" val="54432586"/>
                    </a:ext>
                  </a:extLst>
                </a:gridCol>
                <a:gridCol w="1488327">
                  <a:extLst>
                    <a:ext uri="{9D8B030D-6E8A-4147-A177-3AD203B41FA5}">
                      <a16:colId xmlns:a16="http://schemas.microsoft.com/office/drawing/2014/main" val="3516392415"/>
                    </a:ext>
                  </a:extLst>
                </a:gridCol>
                <a:gridCol w="1457950">
                  <a:extLst>
                    <a:ext uri="{9D8B030D-6E8A-4147-A177-3AD203B41FA5}">
                      <a16:colId xmlns:a16="http://schemas.microsoft.com/office/drawing/2014/main" val="2540078818"/>
                    </a:ext>
                  </a:extLst>
                </a:gridCol>
                <a:gridCol w="1765067">
                  <a:extLst>
                    <a:ext uri="{9D8B030D-6E8A-4147-A177-3AD203B41FA5}">
                      <a16:colId xmlns:a16="http://schemas.microsoft.com/office/drawing/2014/main" val="3474314491"/>
                    </a:ext>
                  </a:extLst>
                </a:gridCol>
                <a:gridCol w="1447827">
                  <a:extLst>
                    <a:ext uri="{9D8B030D-6E8A-4147-A177-3AD203B41FA5}">
                      <a16:colId xmlns:a16="http://schemas.microsoft.com/office/drawing/2014/main" val="702640430"/>
                    </a:ext>
                  </a:extLst>
                </a:gridCol>
                <a:gridCol w="168945">
                  <a:extLst>
                    <a:ext uri="{9D8B030D-6E8A-4147-A177-3AD203B41FA5}">
                      <a16:colId xmlns:a16="http://schemas.microsoft.com/office/drawing/2014/main" val="3061683161"/>
                    </a:ext>
                  </a:extLst>
                </a:gridCol>
              </a:tblGrid>
              <a:tr h="5895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№ з/п</a:t>
                      </a:r>
                      <a:endParaRPr lang="uk-UA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Регіон</a:t>
                      </a:r>
                      <a:endParaRPr lang="uk-UA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Гранична кількість учасників сертифікації педагогічних працівників певної категорії у регіоні</a:t>
                      </a:r>
                      <a:endParaRPr lang="uk-UA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457469"/>
                  </a:ext>
                </a:extLst>
              </a:tr>
              <a:tr h="33351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учителі початкових класів</a:t>
                      </a:r>
                      <a:endParaRPr lang="uk-UA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учителі </a:t>
                      </a:r>
                      <a:r>
                        <a:rPr lang="uk-UA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математики</a:t>
                      </a:r>
                      <a:endParaRPr lang="uk-UA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учителі </a:t>
                      </a:r>
                      <a:r>
                        <a:rPr lang="uk-UA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української мови та літератури</a:t>
                      </a:r>
                      <a:endParaRPr lang="uk-UA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учителі</a:t>
                      </a:r>
                      <a:endParaRPr lang="uk-UA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навчальних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предметів громадянської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та історичної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освітньої галузі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та/або освітньої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галузі «Суспільство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знавство</a:t>
                      </a:r>
                      <a:r>
                        <a:rPr lang="uk-UA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»</a:t>
                      </a:r>
                      <a:endParaRPr lang="uk-UA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учителі </a:t>
                      </a:r>
                      <a:r>
                        <a:rPr lang="uk-UA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іноземної мови (англійська мова)</a:t>
                      </a:r>
                      <a:endParaRPr lang="uk-UA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63798915"/>
                  </a:ext>
                </a:extLst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endParaRPr lang="uk-UA" sz="16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Харківська область</a:t>
                      </a:r>
                      <a:endParaRPr lang="uk-UA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101</a:t>
                      </a:r>
                      <a:endParaRPr lang="uk-UA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45</a:t>
                      </a:r>
                      <a:endParaRPr lang="uk-UA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45</a:t>
                      </a:r>
                      <a:endParaRPr lang="uk-UA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45</a:t>
                      </a:r>
                      <a:endParaRPr lang="uk-UA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52</a:t>
                      </a:r>
                      <a:endParaRPr lang="uk-UA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 </a:t>
                      </a:r>
                      <a:endParaRPr lang="uk-U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757019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591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Інтеграл">
  <a:themeElements>
    <a:clrScheme name="І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І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І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75</TotalTime>
  <Words>321</Words>
  <Application>Microsoft Office PowerPoint</Application>
  <PresentationFormat>Широкий екран</PresentationFormat>
  <Paragraphs>54</Paragraphs>
  <Slides>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16" baseType="lpstr">
      <vt:lpstr>Bookman Old Style</vt:lpstr>
      <vt:lpstr>Calibri</vt:lpstr>
      <vt:lpstr>Courier New</vt:lpstr>
      <vt:lpstr>Times New Roman</vt:lpstr>
      <vt:lpstr>Tw Cen MT</vt:lpstr>
      <vt:lpstr>Tw Cen MT Condensed</vt:lpstr>
      <vt:lpstr>Wingdings</vt:lpstr>
      <vt:lpstr>Wingdings 3</vt:lpstr>
      <vt:lpstr>Інтеграл</vt:lpstr>
      <vt:lpstr>СЕРТИФІКАЦІЯ</vt:lpstr>
      <vt:lpstr>сертифікація</vt:lpstr>
      <vt:lpstr>сертифікація</vt:lpstr>
      <vt:lpstr>доплата</vt:lpstr>
      <vt:lpstr>Категорії педагогічних працівників</vt:lpstr>
      <vt:lpstr>Реєстрація для участі в сертифікації</vt:lpstr>
      <vt:lpstr>Регіональні реєстраційні квоти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СЕРТИФІКАЦІЯ</dc:title>
  <dc:creator>User</dc:creator>
  <cp:lastModifiedBy>User</cp:lastModifiedBy>
  <cp:revision>13</cp:revision>
  <dcterms:created xsi:type="dcterms:W3CDTF">2025-12-22T12:14:10Z</dcterms:created>
  <dcterms:modified xsi:type="dcterms:W3CDTF">2025-12-22T13:29:19Z</dcterms:modified>
</cp:coreProperties>
</file>